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8BB5"/>
    <a:srgbClr val="02B5A5"/>
    <a:srgbClr val="01B9FD"/>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02"/>
    <p:restoredTop sz="94788"/>
  </p:normalViewPr>
  <p:slideViewPr>
    <p:cSldViewPr snapToGrid="0">
      <p:cViewPr varScale="1">
        <p:scale>
          <a:sx n="240" d="100"/>
          <a:sy n="240" d="100"/>
        </p:scale>
        <p:origin x="377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gradFill flip="none" rotWithShape="1">
          <a:gsLst>
            <a:gs pos="0">
              <a:schemeClr val="accent1">
                <a:lumMod val="20000"/>
                <a:lumOff val="80000"/>
                <a:alpha val="0"/>
              </a:schemeClr>
            </a:gs>
            <a:gs pos="74000">
              <a:schemeClr val="tx2">
                <a:lumMod val="20000"/>
                <a:lumOff val="80000"/>
              </a:schemeClr>
            </a:gs>
            <a:gs pos="83000">
              <a:schemeClr val="tx2">
                <a:lumMod val="40000"/>
                <a:lumOff val="60000"/>
                <a:alpha val="41000"/>
              </a:schemeClr>
            </a:gs>
            <a:gs pos="100000">
              <a:schemeClr val="tx2">
                <a:lumMod val="20000"/>
                <a:lumOff val="80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262416"/>
            <a:ext cx="7772400" cy="1734810"/>
          </a:xfrm>
        </p:spPr>
        <p:txBody>
          <a:bodyPr anchor="b"/>
          <a:lstStyle>
            <a:lvl1pPr algn="ctr">
              <a:defRPr sz="4400" b="1" i="0">
                <a:latin typeface="Arial" panose="020B0604020202020204" pitchFamily="34" charset="0"/>
                <a:cs typeface="Arial" panose="020B0604020202020204" pitchFamily="34" charset="0"/>
              </a:defRPr>
            </a:lvl1pPr>
          </a:lstStyle>
          <a:p>
            <a:r>
              <a:rPr lang="en-GB" dirty="0"/>
              <a:t>Click to edit Master title style</a:t>
            </a:r>
            <a:endParaRPr lang="en-US" dirty="0"/>
          </a:p>
        </p:txBody>
      </p:sp>
      <p:sp>
        <p:nvSpPr>
          <p:cNvPr id="3" name="Subtitle 2"/>
          <p:cNvSpPr>
            <a:spLocks noGrp="1"/>
          </p:cNvSpPr>
          <p:nvPr>
            <p:ph type="subTitle" idx="1"/>
          </p:nvPr>
        </p:nvSpPr>
        <p:spPr>
          <a:xfrm>
            <a:off x="1143000" y="4682257"/>
            <a:ext cx="6858000" cy="106214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pic>
        <p:nvPicPr>
          <p:cNvPr id="1026" name="Picture 2" descr="SingMass Logo">
            <a:extLst>
              <a:ext uri="{FF2B5EF4-FFF2-40B4-BE49-F238E27FC236}">
                <a16:creationId xmlns:a16="http://schemas.microsoft.com/office/drawing/2014/main" id="{15831A08-67A7-E39E-3962-41AF37D1096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462030" y="690880"/>
            <a:ext cx="4219940" cy="13785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8572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F9268F8-AA6F-2344-826A-2C86C8BDA068}" type="datetime4">
              <a:rPr lang="en-SG" smtClean="0"/>
              <a:t>12 March 2023</a:t>
            </a:fld>
            <a:endParaRPr lang="en-US" dirty="0"/>
          </a:p>
        </p:txBody>
      </p:sp>
      <p:sp>
        <p:nvSpPr>
          <p:cNvPr id="5" name="Footer Placeholder 4"/>
          <p:cNvSpPr>
            <a:spLocks noGrp="1"/>
          </p:cNvSpPr>
          <p:nvPr>
            <p:ph type="ftr" sz="quarter" idx="11"/>
          </p:nvPr>
        </p:nvSpPr>
        <p:spPr/>
        <p:txBody>
          <a:bodyPr/>
          <a:lstStyle/>
          <a:p>
            <a:r>
              <a:rPr lang="en-US"/>
              <a:t>SLING @ NUS</a:t>
            </a:r>
            <a:endParaRPr lang="en-US" dirty="0"/>
          </a:p>
        </p:txBody>
      </p:sp>
      <p:sp>
        <p:nvSpPr>
          <p:cNvPr id="6" name="Slide Number Placeholder 5"/>
          <p:cNvSpPr>
            <a:spLocks noGrp="1"/>
          </p:cNvSpPr>
          <p:nvPr>
            <p:ph type="sldNum" sz="quarter" idx="12"/>
          </p:nvPr>
        </p:nvSpPr>
        <p:spPr/>
        <p:txBody>
          <a:bodyPr/>
          <a:lstStyle/>
          <a:p>
            <a:fld id="{D639EF7D-6298-E249-B773-21A818C4E840}" type="slidenum">
              <a:rPr lang="en-US" smtClean="0"/>
              <a:t>‹#›</a:t>
            </a:fld>
            <a:endParaRPr lang="en-US"/>
          </a:p>
        </p:txBody>
      </p:sp>
    </p:spTree>
    <p:extLst>
      <p:ext uri="{BB962C8B-B14F-4D97-AF65-F5344CB8AC3E}">
        <p14:creationId xmlns:p14="http://schemas.microsoft.com/office/powerpoint/2010/main" val="28559246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498A1B-1D94-B047-87DA-6258571EAFD0}" type="datetime4">
              <a:rPr lang="en-SG" smtClean="0"/>
              <a:t>12 March 2023</a:t>
            </a:fld>
            <a:endParaRPr lang="en-US"/>
          </a:p>
        </p:txBody>
      </p:sp>
      <p:sp>
        <p:nvSpPr>
          <p:cNvPr id="5" name="Footer Placeholder 4"/>
          <p:cNvSpPr>
            <a:spLocks noGrp="1"/>
          </p:cNvSpPr>
          <p:nvPr>
            <p:ph type="ftr" sz="quarter" idx="11"/>
          </p:nvPr>
        </p:nvSpPr>
        <p:spPr/>
        <p:txBody>
          <a:bodyPr/>
          <a:lstStyle/>
          <a:p>
            <a:r>
              <a:rPr lang="en-US"/>
              <a:t>SLING @ NUS</a:t>
            </a:r>
          </a:p>
        </p:txBody>
      </p:sp>
      <p:sp>
        <p:nvSpPr>
          <p:cNvPr id="6" name="Slide Number Placeholder 5"/>
          <p:cNvSpPr>
            <a:spLocks noGrp="1"/>
          </p:cNvSpPr>
          <p:nvPr>
            <p:ph type="sldNum" sz="quarter" idx="12"/>
          </p:nvPr>
        </p:nvSpPr>
        <p:spPr/>
        <p:txBody>
          <a:bodyPr/>
          <a:lstStyle/>
          <a:p>
            <a:fld id="{D639EF7D-6298-E249-B773-21A818C4E840}" type="slidenum">
              <a:rPr lang="en-US" smtClean="0"/>
              <a:t>‹#›</a:t>
            </a:fld>
            <a:endParaRPr lang="en-US"/>
          </a:p>
        </p:txBody>
      </p:sp>
    </p:spTree>
    <p:extLst>
      <p:ext uri="{BB962C8B-B14F-4D97-AF65-F5344CB8AC3E}">
        <p14:creationId xmlns:p14="http://schemas.microsoft.com/office/powerpoint/2010/main" val="3286935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16140"/>
            <a:ext cx="7886700" cy="614630"/>
          </a:xfrm>
        </p:spPr>
        <p:txBody>
          <a:bodyPr/>
          <a:lstStyle/>
          <a:p>
            <a:r>
              <a:rPr lang="en-GB" dirty="0"/>
              <a:t>Click to edit Master title style</a:t>
            </a:r>
            <a:endParaRPr lang="en-US" dirty="0"/>
          </a:p>
        </p:txBody>
      </p:sp>
      <p:sp>
        <p:nvSpPr>
          <p:cNvPr id="3" name="Content Placeholder 2"/>
          <p:cNvSpPr>
            <a:spLocks noGrp="1"/>
          </p:cNvSpPr>
          <p:nvPr>
            <p:ph idx="1"/>
          </p:nvPr>
        </p:nvSpPr>
        <p:spPr>
          <a:xfrm>
            <a:off x="628650" y="1068779"/>
            <a:ext cx="7886700" cy="5317216"/>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10"/>
          </p:nvPr>
        </p:nvSpPr>
        <p:spPr>
          <a:xfrm>
            <a:off x="628650" y="6529986"/>
            <a:ext cx="2057400" cy="179615"/>
          </a:xfrm>
        </p:spPr>
        <p:txBody>
          <a:bodyPr/>
          <a:lstStyle>
            <a:lvl1pPr>
              <a:defRPr sz="800"/>
            </a:lvl1pPr>
          </a:lstStyle>
          <a:p>
            <a:fld id="{81F30FB8-41DB-214D-B434-BF210FD48F17}" type="datetime4">
              <a:rPr lang="en-SG" smtClean="0"/>
              <a:t>12 March 2023</a:t>
            </a:fld>
            <a:endParaRPr lang="en-US"/>
          </a:p>
        </p:txBody>
      </p:sp>
      <p:sp>
        <p:nvSpPr>
          <p:cNvPr id="5" name="Footer Placeholder 4"/>
          <p:cNvSpPr>
            <a:spLocks noGrp="1"/>
          </p:cNvSpPr>
          <p:nvPr>
            <p:ph type="ftr" sz="quarter" idx="11"/>
          </p:nvPr>
        </p:nvSpPr>
        <p:spPr>
          <a:xfrm>
            <a:off x="3028950" y="6529986"/>
            <a:ext cx="3086100" cy="179615"/>
          </a:xfrm>
        </p:spPr>
        <p:txBody>
          <a:bodyPr/>
          <a:lstStyle>
            <a:lvl1pPr>
              <a:defRPr sz="800"/>
            </a:lvl1pPr>
          </a:lstStyle>
          <a:p>
            <a:r>
              <a:rPr lang="en-US" dirty="0" err="1"/>
              <a:t>SingMass</a:t>
            </a:r>
            <a:endParaRPr lang="en-US" dirty="0"/>
          </a:p>
        </p:txBody>
      </p:sp>
      <p:sp>
        <p:nvSpPr>
          <p:cNvPr id="6" name="Slide Number Placeholder 5"/>
          <p:cNvSpPr>
            <a:spLocks noGrp="1"/>
          </p:cNvSpPr>
          <p:nvPr>
            <p:ph type="sldNum" sz="quarter" idx="12"/>
          </p:nvPr>
        </p:nvSpPr>
        <p:spPr>
          <a:xfrm>
            <a:off x="6457950" y="6529986"/>
            <a:ext cx="2057400" cy="179615"/>
          </a:xfrm>
        </p:spPr>
        <p:txBody>
          <a:bodyPr/>
          <a:lstStyle>
            <a:lvl1pPr>
              <a:defRPr sz="800"/>
            </a:lvl1pPr>
          </a:lstStyle>
          <a:p>
            <a:fld id="{D639EF7D-6298-E249-B773-21A818C4E840}" type="slidenum">
              <a:rPr lang="en-US" smtClean="0"/>
              <a:pPr/>
              <a:t>‹#›</a:t>
            </a:fld>
            <a:endParaRPr lang="en-US"/>
          </a:p>
        </p:txBody>
      </p:sp>
      <p:pic>
        <p:nvPicPr>
          <p:cNvPr id="9" name="Picture 2" descr="SingMass Logo">
            <a:extLst>
              <a:ext uri="{FF2B5EF4-FFF2-40B4-BE49-F238E27FC236}">
                <a16:creationId xmlns:a16="http://schemas.microsoft.com/office/drawing/2014/main" id="{A719A1F9-F9C7-14C2-FD70-447C7DC5C33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1478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pic>
        <p:nvPicPr>
          <p:cNvPr id="6" name="Picture 2" descr="SingMass Logo">
            <a:extLst>
              <a:ext uri="{FF2B5EF4-FFF2-40B4-BE49-F238E27FC236}">
                <a16:creationId xmlns:a16="http://schemas.microsoft.com/office/drawing/2014/main" id="{8FB717DD-1D94-C3B4-A71E-34A25A8B23D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582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28650" y="1021278"/>
            <a:ext cx="3886200" cy="515568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Content Placeholder 3"/>
          <p:cNvSpPr>
            <a:spLocks noGrp="1"/>
          </p:cNvSpPr>
          <p:nvPr>
            <p:ph sz="half" idx="2"/>
          </p:nvPr>
        </p:nvSpPr>
        <p:spPr>
          <a:xfrm>
            <a:off x="4629150" y="1021278"/>
            <a:ext cx="3886200" cy="515568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Date Placeholder 4"/>
          <p:cNvSpPr>
            <a:spLocks noGrp="1"/>
          </p:cNvSpPr>
          <p:nvPr>
            <p:ph type="dt" sz="half" idx="10"/>
          </p:nvPr>
        </p:nvSpPr>
        <p:spPr/>
        <p:txBody>
          <a:bodyPr/>
          <a:lstStyle/>
          <a:p>
            <a:fld id="{98A90356-2BAB-6C4A-AF33-6ADF7DFF8F99}" type="datetime4">
              <a:rPr lang="en-SG" smtClean="0"/>
              <a:t>12 March 2023</a:t>
            </a:fld>
            <a:endParaRPr lang="en-US"/>
          </a:p>
        </p:txBody>
      </p:sp>
      <p:sp>
        <p:nvSpPr>
          <p:cNvPr id="6" name="Footer Placeholder 5"/>
          <p:cNvSpPr>
            <a:spLocks noGrp="1"/>
          </p:cNvSpPr>
          <p:nvPr>
            <p:ph type="ftr" sz="quarter" idx="11"/>
          </p:nvPr>
        </p:nvSpPr>
        <p:spPr/>
        <p:txBody>
          <a:bodyPr/>
          <a:lstStyle/>
          <a:p>
            <a:r>
              <a:rPr lang="en-US" dirty="0" err="1"/>
              <a:t>SingMass</a:t>
            </a:r>
            <a:endParaRPr lang="en-US" dirty="0"/>
          </a:p>
        </p:txBody>
      </p:sp>
      <p:sp>
        <p:nvSpPr>
          <p:cNvPr id="7" name="Slide Number Placeholder 6"/>
          <p:cNvSpPr>
            <a:spLocks noGrp="1"/>
          </p:cNvSpPr>
          <p:nvPr>
            <p:ph type="sldNum" sz="quarter" idx="12"/>
          </p:nvPr>
        </p:nvSpPr>
        <p:spPr/>
        <p:txBody>
          <a:bodyPr/>
          <a:lstStyle/>
          <a:p>
            <a:fld id="{D639EF7D-6298-E249-B773-21A818C4E840}" type="slidenum">
              <a:rPr lang="en-US" smtClean="0"/>
              <a:t>‹#›</a:t>
            </a:fld>
            <a:endParaRPr lang="en-US"/>
          </a:p>
        </p:txBody>
      </p:sp>
      <p:pic>
        <p:nvPicPr>
          <p:cNvPr id="10" name="Picture 2" descr="SingMass Logo">
            <a:extLst>
              <a:ext uri="{FF2B5EF4-FFF2-40B4-BE49-F238E27FC236}">
                <a16:creationId xmlns:a16="http://schemas.microsoft.com/office/drawing/2014/main" id="{61561F1D-DB04-CC92-05F2-DB35D1EF789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0874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2F8E407B-8479-794A-BDAA-2D3C7BC542CF}" type="datetime4">
              <a:rPr lang="en-SG" smtClean="0"/>
              <a:t>12 March 2023</a:t>
            </a:fld>
            <a:endParaRPr lang="en-US"/>
          </a:p>
        </p:txBody>
      </p:sp>
      <p:sp>
        <p:nvSpPr>
          <p:cNvPr id="8" name="Footer Placeholder 7"/>
          <p:cNvSpPr>
            <a:spLocks noGrp="1"/>
          </p:cNvSpPr>
          <p:nvPr>
            <p:ph type="ftr" sz="quarter" idx="11"/>
          </p:nvPr>
        </p:nvSpPr>
        <p:spPr/>
        <p:txBody>
          <a:bodyPr/>
          <a:lstStyle/>
          <a:p>
            <a:r>
              <a:rPr lang="en-US" dirty="0" err="1"/>
              <a:t>SingMass</a:t>
            </a:r>
            <a:endParaRPr lang="en-US" dirty="0"/>
          </a:p>
        </p:txBody>
      </p:sp>
      <p:sp>
        <p:nvSpPr>
          <p:cNvPr id="9" name="Slide Number Placeholder 8"/>
          <p:cNvSpPr>
            <a:spLocks noGrp="1"/>
          </p:cNvSpPr>
          <p:nvPr>
            <p:ph type="sldNum" sz="quarter" idx="12"/>
          </p:nvPr>
        </p:nvSpPr>
        <p:spPr/>
        <p:txBody>
          <a:bodyPr/>
          <a:lstStyle/>
          <a:p>
            <a:fld id="{D639EF7D-6298-E249-B773-21A818C4E840}" type="slidenum">
              <a:rPr lang="en-US" smtClean="0"/>
              <a:t>‹#›</a:t>
            </a:fld>
            <a:endParaRPr lang="en-US"/>
          </a:p>
        </p:txBody>
      </p:sp>
      <p:pic>
        <p:nvPicPr>
          <p:cNvPr id="12" name="Picture 2" descr="SingMass Logo">
            <a:extLst>
              <a:ext uri="{FF2B5EF4-FFF2-40B4-BE49-F238E27FC236}">
                <a16:creationId xmlns:a16="http://schemas.microsoft.com/office/drawing/2014/main" id="{06E0AD4E-6097-88CA-E0AB-5A9714605DC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5524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a:xfrm>
            <a:off x="628650" y="6648736"/>
            <a:ext cx="2057400" cy="179615"/>
          </a:xfrm>
        </p:spPr>
        <p:txBody>
          <a:bodyPr/>
          <a:lstStyle>
            <a:lvl1pPr>
              <a:defRPr sz="800"/>
            </a:lvl1pPr>
          </a:lstStyle>
          <a:p>
            <a:fld id="{54358187-8347-FA4E-A343-750B6E624709}" type="datetime4">
              <a:rPr lang="en-SG" smtClean="0"/>
              <a:t>12 March 2023</a:t>
            </a:fld>
            <a:endParaRPr lang="en-US" dirty="0"/>
          </a:p>
        </p:txBody>
      </p:sp>
      <p:sp>
        <p:nvSpPr>
          <p:cNvPr id="4" name="Footer Placeholder 3"/>
          <p:cNvSpPr>
            <a:spLocks noGrp="1"/>
          </p:cNvSpPr>
          <p:nvPr>
            <p:ph type="ftr" sz="quarter" idx="11"/>
          </p:nvPr>
        </p:nvSpPr>
        <p:spPr>
          <a:xfrm>
            <a:off x="3028950" y="6648736"/>
            <a:ext cx="3086100" cy="179615"/>
          </a:xfrm>
        </p:spPr>
        <p:txBody>
          <a:bodyPr/>
          <a:lstStyle>
            <a:lvl1pPr>
              <a:defRPr sz="800"/>
            </a:lvl1pPr>
          </a:lstStyle>
          <a:p>
            <a:r>
              <a:rPr lang="en-US" dirty="0" err="1"/>
              <a:t>SingMass</a:t>
            </a:r>
            <a:endParaRPr lang="en-US" dirty="0"/>
          </a:p>
        </p:txBody>
      </p:sp>
      <p:sp>
        <p:nvSpPr>
          <p:cNvPr id="5" name="Slide Number Placeholder 4"/>
          <p:cNvSpPr>
            <a:spLocks noGrp="1"/>
          </p:cNvSpPr>
          <p:nvPr>
            <p:ph type="sldNum" sz="quarter" idx="12"/>
          </p:nvPr>
        </p:nvSpPr>
        <p:spPr>
          <a:xfrm>
            <a:off x="6457950" y="6648736"/>
            <a:ext cx="2057400" cy="179615"/>
          </a:xfrm>
        </p:spPr>
        <p:txBody>
          <a:bodyPr/>
          <a:lstStyle>
            <a:lvl1pPr>
              <a:defRPr sz="800"/>
            </a:lvl1pPr>
          </a:lstStyle>
          <a:p>
            <a:fld id="{D639EF7D-6298-E249-B773-21A818C4E840}" type="slidenum">
              <a:rPr lang="en-US" smtClean="0"/>
              <a:pPr/>
              <a:t>‹#›</a:t>
            </a:fld>
            <a:endParaRPr lang="en-US"/>
          </a:p>
        </p:txBody>
      </p:sp>
      <p:pic>
        <p:nvPicPr>
          <p:cNvPr id="8" name="Picture 2" descr="SingMass Logo">
            <a:extLst>
              <a:ext uri="{FF2B5EF4-FFF2-40B4-BE49-F238E27FC236}">
                <a16:creationId xmlns:a16="http://schemas.microsoft.com/office/drawing/2014/main" id="{2DA3AD79-55D2-E4DB-96BA-11B62085386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9227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4BB5D-E0AF-EEDB-D79F-725B45DEFC2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CD16C4D-0F7C-9CEB-0AE6-1C897CC7EDE1}"/>
              </a:ext>
            </a:extLst>
          </p:cNvPr>
          <p:cNvSpPr>
            <a:spLocks noGrp="1"/>
          </p:cNvSpPr>
          <p:nvPr>
            <p:ph type="dt" sz="half" idx="10"/>
          </p:nvPr>
        </p:nvSpPr>
        <p:spPr/>
        <p:txBody>
          <a:bodyPr/>
          <a:lstStyle/>
          <a:p>
            <a:fld id="{37EBDA6D-4C68-394F-AA63-B72B565FC0CB}" type="datetime4">
              <a:rPr lang="en-SG" smtClean="0"/>
              <a:t>12 March 2023</a:t>
            </a:fld>
            <a:endParaRPr lang="en-US"/>
          </a:p>
        </p:txBody>
      </p:sp>
      <p:sp>
        <p:nvSpPr>
          <p:cNvPr id="4" name="Footer Placeholder 3">
            <a:extLst>
              <a:ext uri="{FF2B5EF4-FFF2-40B4-BE49-F238E27FC236}">
                <a16:creationId xmlns:a16="http://schemas.microsoft.com/office/drawing/2014/main" id="{56F33DDE-5558-2808-52A3-AC61B4EC3A6F}"/>
              </a:ext>
            </a:extLst>
          </p:cNvPr>
          <p:cNvSpPr>
            <a:spLocks noGrp="1"/>
          </p:cNvSpPr>
          <p:nvPr>
            <p:ph type="ftr" sz="quarter" idx="11"/>
          </p:nvPr>
        </p:nvSpPr>
        <p:spPr/>
        <p:txBody>
          <a:bodyPr/>
          <a:lstStyle/>
          <a:p>
            <a:r>
              <a:rPr lang="en-US" dirty="0" err="1"/>
              <a:t>SingMass</a:t>
            </a:r>
            <a:endParaRPr lang="en-US" dirty="0"/>
          </a:p>
        </p:txBody>
      </p:sp>
      <p:sp>
        <p:nvSpPr>
          <p:cNvPr id="5" name="Slide Number Placeholder 4">
            <a:extLst>
              <a:ext uri="{FF2B5EF4-FFF2-40B4-BE49-F238E27FC236}">
                <a16:creationId xmlns:a16="http://schemas.microsoft.com/office/drawing/2014/main" id="{7C05F8E3-96E9-E5EC-B9BA-1801A5BCF2EE}"/>
              </a:ext>
            </a:extLst>
          </p:cNvPr>
          <p:cNvSpPr>
            <a:spLocks noGrp="1"/>
          </p:cNvSpPr>
          <p:nvPr>
            <p:ph type="sldNum" sz="quarter" idx="12"/>
          </p:nvPr>
        </p:nvSpPr>
        <p:spPr/>
        <p:txBody>
          <a:bodyPr/>
          <a:lstStyle/>
          <a:p>
            <a:fld id="{D639EF7D-6298-E249-B773-21A818C4E840}" type="slidenum">
              <a:rPr lang="en-US" smtClean="0"/>
              <a:pPr/>
              <a:t>‹#›</a:t>
            </a:fld>
            <a:endParaRPr lang="en-US"/>
          </a:p>
        </p:txBody>
      </p:sp>
      <p:sp>
        <p:nvSpPr>
          <p:cNvPr id="7" name="Picture Placeholder 6">
            <a:extLst>
              <a:ext uri="{FF2B5EF4-FFF2-40B4-BE49-F238E27FC236}">
                <a16:creationId xmlns:a16="http://schemas.microsoft.com/office/drawing/2014/main" id="{B61E6421-FBD7-DA3F-424F-E02D8DAB8DEE}"/>
              </a:ext>
            </a:extLst>
          </p:cNvPr>
          <p:cNvSpPr>
            <a:spLocks noGrp="1"/>
          </p:cNvSpPr>
          <p:nvPr>
            <p:ph type="pic" sz="quarter" idx="13"/>
          </p:nvPr>
        </p:nvSpPr>
        <p:spPr>
          <a:xfrm>
            <a:off x="628650" y="938151"/>
            <a:ext cx="7886700" cy="5059424"/>
          </a:xfrm>
        </p:spPr>
        <p:txBody>
          <a:bodyPr/>
          <a:lstStyle/>
          <a:p>
            <a:endParaRPr lang="en-US"/>
          </a:p>
        </p:txBody>
      </p:sp>
      <p:pic>
        <p:nvPicPr>
          <p:cNvPr id="8" name="Picture 2" descr="SingMass Logo">
            <a:extLst>
              <a:ext uri="{FF2B5EF4-FFF2-40B4-BE49-F238E27FC236}">
                <a16:creationId xmlns:a16="http://schemas.microsoft.com/office/drawing/2014/main" id="{1223B619-EC8C-C418-5951-9C67BC0CDC5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5762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114339-F517-4D47-9AA0-7686C6F3CB50}" type="datetime4">
              <a:rPr lang="en-SG" smtClean="0"/>
              <a:t>12 March 2023</a:t>
            </a:fld>
            <a:endParaRPr lang="en-US" dirty="0"/>
          </a:p>
        </p:txBody>
      </p:sp>
      <p:sp>
        <p:nvSpPr>
          <p:cNvPr id="3" name="Footer Placeholder 2"/>
          <p:cNvSpPr>
            <a:spLocks noGrp="1"/>
          </p:cNvSpPr>
          <p:nvPr>
            <p:ph type="ftr" sz="quarter" idx="11"/>
          </p:nvPr>
        </p:nvSpPr>
        <p:spPr/>
        <p:txBody>
          <a:bodyPr/>
          <a:lstStyle/>
          <a:p>
            <a:r>
              <a:rPr lang="en-US" dirty="0" err="1"/>
              <a:t>SingMass</a:t>
            </a:r>
            <a:endParaRPr lang="en-US" dirty="0"/>
          </a:p>
        </p:txBody>
      </p:sp>
      <p:sp>
        <p:nvSpPr>
          <p:cNvPr id="4" name="Slide Number Placeholder 3"/>
          <p:cNvSpPr>
            <a:spLocks noGrp="1"/>
          </p:cNvSpPr>
          <p:nvPr>
            <p:ph type="sldNum" sz="quarter" idx="12"/>
          </p:nvPr>
        </p:nvSpPr>
        <p:spPr/>
        <p:txBody>
          <a:bodyPr/>
          <a:lstStyle/>
          <a:p>
            <a:fld id="{D639EF7D-6298-E249-B773-21A818C4E840}" type="slidenum">
              <a:rPr lang="en-US" smtClean="0"/>
              <a:t>‹#›</a:t>
            </a:fld>
            <a:endParaRPr lang="en-US"/>
          </a:p>
        </p:txBody>
      </p:sp>
      <p:pic>
        <p:nvPicPr>
          <p:cNvPr id="7" name="Picture 2" descr="SingMass Logo">
            <a:extLst>
              <a:ext uri="{FF2B5EF4-FFF2-40B4-BE49-F238E27FC236}">
                <a16:creationId xmlns:a16="http://schemas.microsoft.com/office/drawing/2014/main" id="{69E64EAB-7CDD-D613-1F93-621AFDAD552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7903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nchor="b"/>
          <a:lstStyle>
            <a:lvl1pPr>
              <a:defRPr sz="3200"/>
            </a:lvl1pPr>
          </a:lstStyle>
          <a:p>
            <a:r>
              <a:rPr lang="en-GB" dirty="0"/>
              <a:t>Click to edit Master title style</a:t>
            </a:r>
            <a:endParaRPr lang="en-US" dirty="0"/>
          </a:p>
        </p:txBody>
      </p:sp>
      <p:sp>
        <p:nvSpPr>
          <p:cNvPr id="3" name="Content Placeholder 2"/>
          <p:cNvSpPr>
            <a:spLocks noGrp="1"/>
          </p:cNvSpPr>
          <p:nvPr>
            <p:ph idx="1"/>
          </p:nvPr>
        </p:nvSpPr>
        <p:spPr>
          <a:xfrm>
            <a:off x="450521" y="938151"/>
            <a:ext cx="8301593" cy="4643252"/>
          </a:xfrm>
        </p:spPr>
        <p:txBody>
          <a:bodyPr>
            <a:normAutofit/>
          </a:bodyPr>
          <a:lstStyle>
            <a:lvl1pPr>
              <a:defRPr sz="1200" b="0" i="0">
                <a:latin typeface="Arial Narrow" panose="020B0604020202020204" pitchFamily="34" charset="0"/>
                <a:cs typeface="Arial Narrow" panose="020B0604020202020204" pitchFamily="34" charset="0"/>
              </a:defRPr>
            </a:lvl1pPr>
            <a:lvl2pPr>
              <a:defRPr sz="1200" b="0" i="0">
                <a:latin typeface="Arial Narrow" panose="020B0604020202020204" pitchFamily="34" charset="0"/>
                <a:cs typeface="Arial Narrow" panose="020B0604020202020204" pitchFamily="34" charset="0"/>
              </a:defRPr>
            </a:lvl2pPr>
            <a:lvl3pPr>
              <a:defRPr sz="1200" b="0" i="0">
                <a:latin typeface="Arial Narrow" panose="020B0604020202020204" pitchFamily="34" charset="0"/>
                <a:cs typeface="Arial Narrow" panose="020B0604020202020204" pitchFamily="34" charset="0"/>
              </a:defRPr>
            </a:lvl3pPr>
            <a:lvl4pPr>
              <a:defRPr sz="1200" b="0" i="0">
                <a:latin typeface="Arial Narrow" panose="020B0604020202020204" pitchFamily="34" charset="0"/>
                <a:cs typeface="Arial Narrow" panose="020B0604020202020204" pitchFamily="34" charset="0"/>
              </a:defRPr>
            </a:lvl4pPr>
            <a:lvl5pPr>
              <a:defRPr sz="1200" b="0" i="0">
                <a:latin typeface="Arial Narrow" panose="020B0604020202020204" pitchFamily="34" charset="0"/>
                <a:cs typeface="Arial Narrow" panose="020B0604020202020204" pitchFamily="34" charset="0"/>
              </a:defRPr>
            </a:lvl5pPr>
            <a:lvl6pPr>
              <a:defRPr sz="2000"/>
            </a:lvl6pPr>
            <a:lvl7pPr>
              <a:defRPr sz="2000"/>
            </a:lvl7pPr>
            <a:lvl8pPr>
              <a:defRPr sz="2000"/>
            </a:lvl8pPr>
            <a:lvl9pPr>
              <a:defRPr sz="20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ext Placeholder 3"/>
          <p:cNvSpPr>
            <a:spLocks noGrp="1"/>
          </p:cNvSpPr>
          <p:nvPr>
            <p:ph type="body" sz="half" idx="2"/>
          </p:nvPr>
        </p:nvSpPr>
        <p:spPr>
          <a:xfrm>
            <a:off x="450521" y="5676839"/>
            <a:ext cx="8301593" cy="815402"/>
          </a:xfrm>
        </p:spPr>
        <p:txBody>
          <a:bodyPr>
            <a:normAutofit/>
          </a:bodyPr>
          <a:lstStyle>
            <a:lvl1pPr marL="0" indent="0" algn="just">
              <a:buNone/>
              <a:defRPr sz="11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dirty="0"/>
              <a:t>Click to edit Master text styles</a:t>
            </a:r>
          </a:p>
        </p:txBody>
      </p:sp>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pic>
        <p:nvPicPr>
          <p:cNvPr id="10" name="Picture 2" descr="SingMass Logo">
            <a:extLst>
              <a:ext uri="{FF2B5EF4-FFF2-40B4-BE49-F238E27FC236}">
                <a16:creationId xmlns:a16="http://schemas.microsoft.com/office/drawing/2014/main" id="{E527A9A7-BB81-F475-4E98-3E9F3EED9B6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7613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09263"/>
            <a:ext cx="7886700" cy="614630"/>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628650" y="926275"/>
            <a:ext cx="7886700" cy="5474525"/>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2"/>
          </p:nvPr>
        </p:nvSpPr>
        <p:spPr>
          <a:xfrm>
            <a:off x="628650" y="6541861"/>
            <a:ext cx="2057400" cy="179615"/>
          </a:xfrm>
          <a:prstGeom prst="rect">
            <a:avLst/>
          </a:prstGeom>
        </p:spPr>
        <p:txBody>
          <a:bodyPr vert="horz" lIns="91440" tIns="45720" rIns="91440" bIns="45720" rtlCol="0" anchor="ctr"/>
          <a:lstStyle>
            <a:lvl1pPr algn="l">
              <a:defRPr sz="1050" b="0" i="0">
                <a:solidFill>
                  <a:schemeClr val="tx1">
                    <a:tint val="75000"/>
                  </a:schemeClr>
                </a:solidFill>
                <a:latin typeface="Arial Narrow" panose="020B0604020202020204" pitchFamily="34" charset="0"/>
                <a:cs typeface="Arial Narrow" panose="020B0604020202020204" pitchFamily="34" charset="0"/>
              </a:defRPr>
            </a:lvl1pPr>
          </a:lstStyle>
          <a:p>
            <a:fld id="{37EBDA6D-4C68-394F-AA63-B72B565FC0CB}" type="datetime4">
              <a:rPr lang="en-SG" smtClean="0"/>
              <a:t>12 March 2023</a:t>
            </a:fld>
            <a:endParaRPr lang="en-US"/>
          </a:p>
        </p:txBody>
      </p:sp>
      <p:sp>
        <p:nvSpPr>
          <p:cNvPr id="5" name="Footer Placeholder 4"/>
          <p:cNvSpPr>
            <a:spLocks noGrp="1"/>
          </p:cNvSpPr>
          <p:nvPr>
            <p:ph type="ftr" sz="quarter" idx="3"/>
          </p:nvPr>
        </p:nvSpPr>
        <p:spPr>
          <a:xfrm>
            <a:off x="3028950" y="6541861"/>
            <a:ext cx="3086100" cy="179615"/>
          </a:xfrm>
          <a:prstGeom prst="rect">
            <a:avLst/>
          </a:prstGeom>
        </p:spPr>
        <p:txBody>
          <a:bodyPr vert="horz" lIns="91440" tIns="45720" rIns="91440" bIns="45720" rtlCol="0" anchor="ctr"/>
          <a:lstStyle>
            <a:lvl1pPr algn="ctr">
              <a:defRPr sz="1050" b="0" i="0">
                <a:solidFill>
                  <a:schemeClr val="tx1">
                    <a:tint val="75000"/>
                  </a:schemeClr>
                </a:solidFill>
                <a:latin typeface="Arial Narrow" panose="020B0604020202020204" pitchFamily="34" charset="0"/>
                <a:cs typeface="Arial Narrow" panose="020B0604020202020204" pitchFamily="34" charset="0"/>
              </a:defRPr>
            </a:lvl1pPr>
          </a:lstStyle>
          <a:p>
            <a:r>
              <a:rPr lang="en-US" dirty="0" err="1"/>
              <a:t>SingMass</a:t>
            </a:r>
            <a:endParaRPr lang="en-US" dirty="0"/>
          </a:p>
        </p:txBody>
      </p:sp>
      <p:sp>
        <p:nvSpPr>
          <p:cNvPr id="6" name="Slide Number Placeholder 5"/>
          <p:cNvSpPr>
            <a:spLocks noGrp="1"/>
          </p:cNvSpPr>
          <p:nvPr>
            <p:ph type="sldNum" sz="quarter" idx="4"/>
          </p:nvPr>
        </p:nvSpPr>
        <p:spPr>
          <a:xfrm>
            <a:off x="6457950" y="6541861"/>
            <a:ext cx="2057400" cy="179615"/>
          </a:xfrm>
          <a:prstGeom prst="rect">
            <a:avLst/>
          </a:prstGeom>
        </p:spPr>
        <p:txBody>
          <a:bodyPr vert="horz" lIns="91440" tIns="45720" rIns="91440" bIns="45720" rtlCol="0" anchor="ctr"/>
          <a:lstStyle>
            <a:lvl1pPr algn="r">
              <a:defRPr sz="1050" b="0" i="0">
                <a:solidFill>
                  <a:schemeClr val="tx1">
                    <a:tint val="75000"/>
                  </a:schemeClr>
                </a:solidFill>
                <a:latin typeface="Arial Narrow" panose="020B0604020202020204" pitchFamily="34" charset="0"/>
                <a:cs typeface="Arial Narrow" panose="020B0604020202020204" pitchFamily="34" charset="0"/>
              </a:defRPr>
            </a:lvl1pPr>
          </a:lstStyle>
          <a:p>
            <a:fld id="{D639EF7D-6298-E249-B773-21A818C4E840}" type="slidenum">
              <a:rPr lang="en-US" smtClean="0"/>
              <a:pPr/>
              <a:t>‹#›</a:t>
            </a:fld>
            <a:endParaRPr lang="en-US"/>
          </a:p>
        </p:txBody>
      </p:sp>
    </p:spTree>
    <p:extLst>
      <p:ext uri="{BB962C8B-B14F-4D97-AF65-F5344CB8AC3E}">
        <p14:creationId xmlns:p14="http://schemas.microsoft.com/office/powerpoint/2010/main" val="15328035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72" r:id="rId7"/>
    <p:sldLayoutId id="2147483667" r:id="rId8"/>
    <p:sldLayoutId id="2147483668" r:id="rId9"/>
    <p:sldLayoutId id="2147483670" r:id="rId10"/>
    <p:sldLayoutId id="2147483671" r:id="rId11"/>
  </p:sldLayoutIdLst>
  <p:hf hdr="0"/>
  <p:txStyles>
    <p:titleStyle>
      <a:lvl1pPr algn="l" defTabSz="914400" rtl="0" eaLnBrk="1" latinLnBrk="0" hangingPunct="1">
        <a:lnSpc>
          <a:spcPct val="90000"/>
        </a:lnSpc>
        <a:spcBef>
          <a:spcPct val="0"/>
        </a:spcBef>
        <a:buNone/>
        <a:defRPr sz="2800" b="1" i="0" kern="1200">
          <a:solidFill>
            <a:schemeClr val="accent1">
              <a:lumMod val="50000"/>
            </a:schemeClr>
          </a:solidFill>
          <a:latin typeface="Arial Narrow" panose="020B0604020202020204" pitchFamily="34" charset="0"/>
          <a:ea typeface="+mj-ea"/>
          <a:cs typeface="Arial Narrow"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200" b="0" i="0" kern="1200">
          <a:solidFill>
            <a:schemeClr val="tx1"/>
          </a:solidFill>
          <a:latin typeface="Arial Narrow" panose="020B0604020202020204" pitchFamily="34" charset="0"/>
          <a:ea typeface="+mn-ea"/>
          <a:cs typeface="Arial Narrow"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200" b="0" i="0" kern="1200">
          <a:solidFill>
            <a:schemeClr val="tx1"/>
          </a:solidFill>
          <a:latin typeface="Arial Narrow" panose="020B0604020202020204" pitchFamily="34" charset="0"/>
          <a:ea typeface="+mn-ea"/>
          <a:cs typeface="Arial Narrow"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b="0" i="0" kern="1200">
          <a:solidFill>
            <a:schemeClr val="tx1"/>
          </a:solidFill>
          <a:latin typeface="Arial Narrow" panose="020B0604020202020204" pitchFamily="34" charset="0"/>
          <a:ea typeface="+mn-ea"/>
          <a:cs typeface="Arial Narrow"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b="0" i="0" kern="1200">
          <a:solidFill>
            <a:schemeClr val="tx1"/>
          </a:solidFill>
          <a:latin typeface="Arial Narrow" panose="020B0604020202020204" pitchFamily="34" charset="0"/>
          <a:ea typeface="+mn-ea"/>
          <a:cs typeface="Arial Narrow"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b="0" i="0" kern="1200">
          <a:solidFill>
            <a:schemeClr val="tx1"/>
          </a:solidFill>
          <a:latin typeface="Arial Narrow" panose="020B0604020202020204" pitchFamily="34" charset="0"/>
          <a:ea typeface="+mn-ea"/>
          <a:cs typeface="Arial Narrow"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262416"/>
            <a:ext cx="7772400" cy="1734810"/>
          </a:xfrm>
        </p:spPr>
        <p:txBody>
          <a:bodyPr/>
          <a:lstStyle/>
          <a:p>
            <a:pPr marL="0" lvl="0" indent="0">
              <a:buNone/>
            </a:pPr>
            <a:r>
              <a:t>Endofotonics</a:t>
            </a:r>
          </a:p>
        </p:txBody>
      </p:sp>
      <p:sp>
        <p:nvSpPr>
          <p:cNvPr id="3" name="Subtitle 2"/>
          <p:cNvSpPr>
            <a:spLocks noGrp="1"/>
          </p:cNvSpPr>
          <p:nvPr>
            <p:ph type="subTitle" idx="1"/>
          </p:nvPr>
        </p:nvSpPr>
        <p:spPr>
          <a:xfrm>
            <a:off x="1143000" y="4682257"/>
            <a:ext cx="6858000" cy="1062141"/>
          </a:xfrm>
        </p:spPr>
        <p:txBody>
          <a:bodyPr>
            <a:normAutofit lnSpcReduction="10000"/>
          </a:bodyPr>
          <a:lstStyle/>
          <a:p>
            <a:pPr marL="0" lvl="0" indent="0">
              <a:buNone/>
            </a:pPr>
            <a:r>
              <a:t>Lipidomics Analysis Report V1.2</a:t>
            </a:r>
            <a:br/>
            <a:br/>
            <a:r>
              <a:t>SingMass / 12 March 2023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pPr marL="0" lvl="0" indent="0">
              <a:buNone/>
            </a:pPr>
            <a:endParaRPr dirty="0">
              <a:latin typeface="Courier"/>
            </a:endParaRPr>
          </a:p>
        </p:txBody>
      </p:sp>
      <p:pic>
        <p:nvPicPr>
          <p:cNvPr id="2" name="Picture 1" descr="Report_SLING_MIQAR_V01_files/figure-pptx/dot-4.png"/>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pPr marL="0" lvl="0" indent="0">
              <a:buNone/>
            </a:pPr>
            <a:endParaRPr dirty="0"/>
          </a:p>
        </p:txBody>
      </p:sp>
      <p:pic>
        <p:nvPicPr>
          <p:cNvPr id="2" name="Picture 1" descr="Report_SLING_MIQAR_V01_files/figure-pptx/dot-5.png"/>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pPr marL="0" lvl="0" indent="0">
              <a:buNone/>
            </a:pPr>
            <a:endParaRPr dirty="0"/>
          </a:p>
        </p:txBody>
      </p:sp>
      <p:pic>
        <p:nvPicPr>
          <p:cNvPr id="2" name="Picture 1" descr="Report_SLING_MIQAR_V01_files/figure-pptx/dot-6.png"/>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pPr marL="0" lvl="0" indent="0">
              <a:buNone/>
            </a:pPr>
            <a:endParaRPr dirty="0">
              <a:latin typeface="Courier"/>
            </a:endParaRPr>
          </a:p>
        </p:txBody>
      </p:sp>
      <p:pic>
        <p:nvPicPr>
          <p:cNvPr id="2" name="Picture 1" descr="Report_SLING_MIQAR_V01_files/figure-pptx/dot-7.png"/>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13</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lstStyle/>
          <a:p>
            <a:pPr marL="0" lvl="0" indent="0">
              <a:buNone/>
            </a:pPr>
            <a:r>
              <a:rPr lang="en-SG" dirty="0"/>
              <a:t>EXPLORATORY DATA ANALYSIS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marL="0" lvl="0" indent="0">
              <a:buNone/>
            </a:pPr>
            <a:r>
              <a:t>Sample Clustering</a:t>
            </a:r>
          </a:p>
        </p:txBody>
      </p:sp>
      <p:sp>
        <p:nvSpPr>
          <p:cNvPr id="4" name="Text Placeholder 3"/>
          <p:cNvSpPr>
            <a:spLocks noGrp="1"/>
          </p:cNvSpPr>
          <p:nvPr>
            <p:ph type="body" sz="half" idx="2"/>
          </p:nvPr>
        </p:nvSpPr>
        <p:spPr/>
        <p:txBody>
          <a:bodyPr/>
          <a:lstStyle/>
          <a:p>
            <a:pPr marL="0" lvl="0" indent="0">
              <a:buNone/>
            </a:pPr>
            <a:r>
              <a:rPr b="1"/>
              <a:t>Figure 1.</a:t>
            </a:r>
            <a:r>
              <a:t> Heatmap with clustering of samples. Dendrogram is based on hierarchical clustering of Euclidean distances of z-scored lipid concentrations using complete linkage. Lipid species were ordered by alphabetical order. For the heatmap, colors corresponds to z-scored (per row) concentration values.</a:t>
            </a:r>
          </a:p>
        </p:txBody>
      </p:sp>
      <p:pic>
        <p:nvPicPr>
          <p:cNvPr id="3" name="Picture 1" descr="Report_SLING_MIQAR_V01_files/figure-pptx/heatmap-1.png"/>
          <p:cNvPicPr>
            <a:picLocks noGrp="1" noChangeAspect="1"/>
          </p:cNvPicPr>
          <p:nvPr/>
        </p:nvPicPr>
        <p:blipFill>
          <a:blip r:embed="rId2"/>
          <a:stretch>
            <a:fillRect/>
          </a:stretch>
        </p:blipFill>
        <p:spPr bwMode="auto">
          <a:xfrm>
            <a:off x="1943100" y="927100"/>
            <a:ext cx="52959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marL="0" lvl="0" indent="0">
              <a:buNone/>
            </a:pPr>
            <a:r>
              <a:t>PCA analysis</a:t>
            </a:r>
          </a:p>
        </p:txBody>
      </p:sp>
      <p:sp>
        <p:nvSpPr>
          <p:cNvPr id="4" name="Text Placeholder 3"/>
          <p:cNvSpPr>
            <a:spLocks noGrp="1"/>
          </p:cNvSpPr>
          <p:nvPr>
            <p:ph type="body" sz="half" idx="2"/>
          </p:nvPr>
        </p:nvSpPr>
        <p:spPr/>
        <p:txBody>
          <a:bodyPr/>
          <a:lstStyle/>
          <a:p>
            <a:pPr marL="0" lvl="0" indent="0">
              <a:buNone/>
            </a:pPr>
            <a:r>
              <a:rPr b="1"/>
              <a:t>Figure 2.</a:t>
            </a:r>
            <a:r>
              <a:t> Principal component analysis (PCA) of all samples based on all lipid species. PCA is based on standardized and centered (z-scored) concentration data of all measured lipid species and samples. Shaded ellipses are correspond to 95% confidence ranges for each group.</a:t>
            </a:r>
          </a:p>
        </p:txBody>
      </p:sp>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4</a:t>
            </a:fld>
            <a:endParaRPr lang="en-US"/>
          </a:p>
        </p:txBody>
      </p:sp>
      <p:pic>
        <p:nvPicPr>
          <p:cNvPr id="8" name="Picture 1" descr="Report_SLING_MIQAR_V01_files/figure-pptx/pca-1.png">
            <a:extLst>
              <a:ext uri="{FF2B5EF4-FFF2-40B4-BE49-F238E27FC236}">
                <a16:creationId xmlns:a16="http://schemas.microsoft.com/office/drawing/2014/main" id="{14C3F734-0178-B876-8693-A6389B5DB1A1}"/>
              </a:ext>
            </a:extLst>
          </p:cNvPr>
          <p:cNvPicPr>
            <a:picLocks noGrp="1" noChangeAspect="1"/>
          </p:cNvPicPr>
          <p:nvPr/>
        </p:nvPicPr>
        <p:blipFill>
          <a:blip r:embed="rId2"/>
          <a:stretch>
            <a:fillRect/>
          </a:stretch>
        </p:blipFill>
        <p:spPr bwMode="auto">
          <a:xfrm>
            <a:off x="444500" y="1168400"/>
            <a:ext cx="8293100" cy="4140200"/>
          </a:xfrm>
          <a:prstGeom prst="rect">
            <a:avLst/>
          </a:prstGeom>
          <a:noFill/>
          <a:ln w="9525">
            <a:noFill/>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marL="0" lvl="0" indent="0">
              <a:buNone/>
            </a:pPr>
            <a:r>
              <a:t>Statistical Comparisons</a:t>
            </a:r>
          </a:p>
        </p:txBody>
      </p:sp>
      <p:sp>
        <p:nvSpPr>
          <p:cNvPr id="4" name="Text Placeholder 3"/>
          <p:cNvSpPr>
            <a:spLocks noGrp="1"/>
          </p:cNvSpPr>
          <p:nvPr>
            <p:ph type="body" sz="half" idx="2"/>
          </p:nvPr>
        </p:nvSpPr>
        <p:spPr/>
        <p:txBody>
          <a:bodyPr/>
          <a:lstStyle/>
          <a:p>
            <a:pPr marL="0" lvl="0" indent="0">
              <a:buNone/>
            </a:pPr>
            <a:r>
              <a:rPr b="1"/>
              <a:t>Figure 3.</a:t>
            </a:r>
            <a:r>
              <a:t> Volcano plots obtained from the statistical comparison of the experimental groups. Unadjusted P values were obtained from paired t-tests using lipid concentrations. Log2FC corresponds to the log2 of the fold-changes between the group means of the EF1 and EF0 experimental groups. Positive log2FC indicates concentrations are higher in the EF1 group compared to the reference group (EF0). Lipid species with P &lt; 0.05 and |FC| &gt; 1.5 ( = |log2FC| &gt; 0.585) are highlighted in red.</a:t>
            </a:r>
          </a:p>
        </p:txBody>
      </p:sp>
      <p:pic>
        <p:nvPicPr>
          <p:cNvPr id="3" name="Picture 1" descr="Report_SLING_MIQAR_V01_files/figure-pptx/volcano-1.png"/>
          <p:cNvPicPr>
            <a:picLocks noGrp="1" noChangeAspect="1"/>
          </p:cNvPicPr>
          <p:nvPr/>
        </p:nvPicPr>
        <p:blipFill>
          <a:blip r:embed="rId2"/>
          <a:stretch>
            <a:fillRect/>
          </a:stretch>
        </p:blipFill>
        <p:spPr bwMode="auto">
          <a:xfrm>
            <a:off x="1117600" y="927100"/>
            <a:ext cx="69596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marL="0" lvl="0" indent="0">
              <a:buNone/>
            </a:pPr>
            <a:r>
              <a:rPr dirty="0"/>
              <a:t>Significantly different lipid species</a:t>
            </a:r>
          </a:p>
        </p:txBody>
      </p:sp>
      <p:sp>
        <p:nvSpPr>
          <p:cNvPr id="4" name="Text Placeholder 3"/>
          <p:cNvSpPr>
            <a:spLocks noGrp="1"/>
          </p:cNvSpPr>
          <p:nvPr>
            <p:ph type="body" sz="half" idx="2"/>
          </p:nvPr>
        </p:nvSpPr>
        <p:spPr/>
        <p:txBody>
          <a:bodyPr/>
          <a:lstStyle/>
          <a:p>
            <a:pPr marL="0" lvl="0" indent="0">
              <a:buNone/>
            </a:pPr>
            <a:r>
              <a:rPr b="1" dirty="0"/>
              <a:t>Figure 4.</a:t>
            </a:r>
            <a:r>
              <a:rPr dirty="0"/>
              <a:t> Lipid species with statistically significant changes as highlighted in Figure 3. Only lipid species with P &lt; 0.05 and |FC| &gt; 1.5 from the comparisons EF1 vs EF0. Statistical significances correspond to the results of paired t-tests on concentration data. Only significant comparisons (P &lt; 0.05) indicated: * &lt; 0.05, ** &lt; 0.01, *** &lt; 0.001. Concentration corresponds to </a:t>
            </a:r>
            <a:r>
              <a:rPr dirty="0" err="1"/>
              <a:t>pmol</a:t>
            </a:r>
            <a:r>
              <a:rPr dirty="0"/>
              <a:t>/mg protei</a:t>
            </a:r>
            <a:r>
              <a:rPr lang="en-US" dirty="0"/>
              <a:t>n.</a:t>
            </a:r>
            <a:endParaRPr dirty="0"/>
          </a:p>
        </p:txBody>
      </p:sp>
      <p:pic>
        <p:nvPicPr>
          <p:cNvPr id="3" name="Picture 1" descr="Report_SLING_MIQAR_V01_files/figure-pptx/dot2-1.png"/>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marL="0" lvl="0" indent="0">
              <a:buNone/>
            </a:pPr>
            <a:r>
              <a:t>Dot/box plots of all species</a:t>
            </a:r>
          </a:p>
        </p:txBody>
      </p:sp>
      <p:sp>
        <p:nvSpPr>
          <p:cNvPr id="4" name="Text Placeholder 3"/>
          <p:cNvSpPr>
            <a:spLocks noGrp="1"/>
          </p:cNvSpPr>
          <p:nvPr>
            <p:ph type="body" sz="half" idx="2"/>
          </p:nvPr>
        </p:nvSpPr>
        <p:spPr/>
        <p:txBody>
          <a:bodyPr/>
          <a:lstStyle/>
          <a:p>
            <a:pPr marL="0" lvl="0" indent="0">
              <a:buNone/>
            </a:pPr>
            <a:r>
              <a:rPr b="1" dirty="0"/>
              <a:t>Figure 5.</a:t>
            </a:r>
            <a:r>
              <a:rPr dirty="0"/>
              <a:t> Dot and box plots of all quantified lipid species. Statistical significances correspond to the result of paired t-test on concentration data. Only significant comparisons (P &lt; 0.05) indicated: * &lt; 0.05, ** &lt; 0.01, *** &lt; 0.001. Concentration corresponds to </a:t>
            </a:r>
            <a:r>
              <a:rPr dirty="0" err="1"/>
              <a:t>pmol</a:t>
            </a:r>
            <a:r>
              <a:rPr dirty="0"/>
              <a:t>/mg protein.</a:t>
            </a:r>
          </a:p>
        </p:txBody>
      </p:sp>
      <p:pic>
        <p:nvPicPr>
          <p:cNvPr id="3" name="Picture 1" descr="Report_SLING_MIQAR_V01_files/figure-pptx/dot-1.png"/>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pPr marL="0" lvl="0" indent="0">
              <a:buNone/>
            </a:pPr>
            <a:endParaRPr dirty="0">
              <a:latin typeface="Courier"/>
            </a:endParaRPr>
          </a:p>
        </p:txBody>
      </p:sp>
      <p:pic>
        <p:nvPicPr>
          <p:cNvPr id="2" name="Picture 1" descr="Report_SLING_MIQAR_V01_files/figure-pptx/dot-2.png"/>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p:txBody>
          <a:bodyPr/>
          <a:lstStyle/>
          <a:p>
            <a:pPr marL="0" lvl="0" indent="0">
              <a:buNone/>
            </a:pPr>
            <a:endParaRPr dirty="0">
              <a:latin typeface="Courier"/>
            </a:endParaRPr>
          </a:p>
        </p:txBody>
      </p:sp>
      <p:pic>
        <p:nvPicPr>
          <p:cNvPr id="2" name="Picture 1" descr="Report_SLING_MIQAR_V01_files/figure-pptx/dot-3.png"/>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9</a:t>
            </a:fld>
            <a:endParaRPr lang="en-US"/>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aramond-Trebuchet MS">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390</Words>
  <Application>Microsoft Macintosh PowerPoint</Application>
  <PresentationFormat>On-screen Show (4:3)</PresentationFormat>
  <Paragraphs>46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Arial Narrow</vt:lpstr>
      <vt:lpstr>Courier</vt:lpstr>
      <vt:lpstr>Office Theme</vt:lpstr>
      <vt:lpstr>Endofotonics</vt:lpstr>
      <vt:lpstr>EXPLORATORY DATA ANALYSIS</vt:lpstr>
      <vt:lpstr>Sample Clustering</vt:lpstr>
      <vt:lpstr>PCA analysis</vt:lpstr>
      <vt:lpstr>Statistical Comparisons</vt:lpstr>
      <vt:lpstr>Significantly different lipid species</vt:lpstr>
      <vt:lpstr>Dot/box plots of all species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emplate>Office Theme 2013 - 2022</Template>
  <TotalTime>244</TotalTime>
  <Words>0</Words>
  <Application>Microsoft Macintosh PowerPoint</Application>
  <PresentationFormat>On-screen Show (4:3)</PresentationFormat>
  <Paragraphs>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Arial Narrow</vt:lpstr>
      <vt:lpstr>Calibri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Endofotonics</dc:title>
  <dc:creator>SingMass / 12 March 2023</dc:creator>
  <cp:keywords/>
  <cp:lastModifiedBy>Bo Johannes Burla</cp:lastModifiedBy>
  <cp:revision>3</cp:revision>
  <dcterms:created xsi:type="dcterms:W3CDTF">2023-03-12T04:35:59Z</dcterms:created>
  <dcterms:modified xsi:type="dcterms:W3CDTF">2023-03-12T06:02:58Z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utput">
    <vt:lpwstr/>
  </property>
  <property fmtid="{D5CDD505-2E9C-101B-9397-08002B2CF9AE}" pid="3" name="subtitle">
    <vt:lpwstr>Lipidomics Analysis Report V1.2</vt:lpwstr>
  </property>
</Properties>
</file>